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3" r:id="rId1"/>
  </p:sldMasterIdLst>
  <p:sldIdLst>
    <p:sldId id="257" r:id="rId2"/>
    <p:sldId id="258" r:id="rId3"/>
    <p:sldId id="259" r:id="rId4"/>
    <p:sldId id="262" r:id="rId5"/>
    <p:sldId id="260" r:id="rId6"/>
    <p:sldId id="264" r:id="rId7"/>
    <p:sldId id="265" r:id="rId8"/>
    <p:sldId id="267" r:id="rId9"/>
    <p:sldId id="263" r:id="rId10"/>
    <p:sldId id="268" r:id="rId11"/>
    <p:sldId id="269" r:id="rId12"/>
    <p:sldId id="286" r:id="rId13"/>
    <p:sldId id="275" r:id="rId14"/>
    <p:sldId id="278" r:id="rId15"/>
    <p:sldId id="279" r:id="rId16"/>
    <p:sldId id="276" r:id="rId17"/>
    <p:sldId id="277" r:id="rId18"/>
    <p:sldId id="280" r:id="rId19"/>
    <p:sldId id="281" r:id="rId20"/>
    <p:sldId id="284" r:id="rId21"/>
    <p:sldId id="271" r:id="rId22"/>
    <p:sldId id="270" r:id="rId23"/>
    <p:sldId id="272" r:id="rId24"/>
    <p:sldId id="273" r:id="rId25"/>
    <p:sldId id="274" r:id="rId26"/>
    <p:sldId id="283" r:id="rId27"/>
    <p:sldId id="282" r:id="rId28"/>
    <p:sldId id="285" r:id="rId29"/>
    <p:sldId id="26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11/7/2022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11/7/2022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11/7/2022</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11/7/2022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11/7/2022</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abric, table, red, covered&#10;&#10;Description automatically generated">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 y="10"/>
            <a:ext cx="12191979" cy="6857990"/>
          </a:xfrm>
          <a:prstGeom prst="rect">
            <a:avLst/>
          </a:prstGeom>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76054" y="2251878"/>
            <a:ext cx="4775075" cy="2172391"/>
          </a:xfrm>
        </p:spPr>
        <p:txBody>
          <a:bodyPr>
            <a:normAutofit fontScale="90000"/>
          </a:bodyPr>
          <a:lstStyle/>
          <a:p>
            <a:r>
              <a:rPr lang="en-US" sz="4400" dirty="0">
                <a:solidFill>
                  <a:schemeClr val="tx1"/>
                </a:solidFill>
              </a:rPr>
              <a:t>Native American Prayer and Smudging</a:t>
            </a: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Cheyenne Sundance</a:t>
            </a:r>
          </a:p>
        </p:txBody>
      </p:sp>
      <p:sp>
        <p:nvSpPr>
          <p:cNvPr id="4" name="Text Placeholder 3"/>
          <p:cNvSpPr>
            <a:spLocks noGrp="1"/>
          </p:cNvSpPr>
          <p:nvPr>
            <p:ph type="body" sz="half" idx="2"/>
          </p:nvPr>
        </p:nvSpPr>
        <p:spPr/>
        <p:txBody>
          <a:bodyPr/>
          <a:lstStyle/>
          <a:p>
            <a:r>
              <a:rPr lang="en-US" dirty="0"/>
              <a:t>Sundance is the Cheyenne New Year, a time of renewal for the people.</a:t>
            </a:r>
          </a:p>
          <a:p>
            <a:r>
              <a:rPr lang="en-US" dirty="0"/>
              <a:t>The Sacred Arrows are renewed first.  The Sacred Hat bundle is present.</a:t>
            </a:r>
          </a:p>
          <a:p>
            <a:r>
              <a:rPr lang="en-US" dirty="0"/>
              <a:t>Different paints, you pick your sponsor/painter. </a:t>
            </a:r>
          </a:p>
          <a:p>
            <a:r>
              <a:rPr lang="en-US" dirty="0"/>
              <a:t>Fast and pray, dancers entering lodge Friday and ending Sunday.</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l="5766" r="5766"/>
          <a:stretch>
            <a:fillRect/>
          </a:stretch>
        </p:blipFill>
        <p:spPr>
          <a:xfrm>
            <a:off x="1051560" y="603504"/>
            <a:ext cx="6579634" cy="5456536"/>
          </a:xfrm>
        </p:spPr>
      </p:pic>
    </p:spTree>
    <p:extLst>
      <p:ext uri="{BB962C8B-B14F-4D97-AF65-F5344CB8AC3E}">
        <p14:creationId xmlns:p14="http://schemas.microsoft.com/office/powerpoint/2010/main" val="336584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Northern Cheyenne Sundance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3368" y="477520"/>
            <a:ext cx="3519835" cy="5868356"/>
          </a:xfrm>
        </p:spPr>
      </p:pic>
      <p:sp>
        <p:nvSpPr>
          <p:cNvPr id="4" name="Text Placeholder 3"/>
          <p:cNvSpPr>
            <a:spLocks noGrp="1"/>
          </p:cNvSpPr>
          <p:nvPr>
            <p:ph type="body" sz="half" idx="2"/>
          </p:nvPr>
        </p:nvSpPr>
        <p:spPr/>
        <p:txBody>
          <a:bodyPr/>
          <a:lstStyle/>
          <a:p>
            <a:r>
              <a:rPr lang="en-US" dirty="0"/>
              <a:t>No pictures of inside the lodge during the ceremony or pledgers inside lodge are allowed.</a:t>
            </a:r>
          </a:p>
          <a:p>
            <a:r>
              <a:rPr lang="en-US" dirty="0"/>
              <a:t>The women do not dance in the Northern Cheyenne culture</a:t>
            </a:r>
          </a:p>
          <a:p>
            <a:r>
              <a:rPr lang="en-US" dirty="0"/>
              <a:t>No blood is allowed inside the lodge</a:t>
            </a:r>
          </a:p>
          <a:p>
            <a:r>
              <a:rPr lang="en-US" dirty="0"/>
              <a:t>Different types of piercing is done with other tribes, is a flesh offering.</a:t>
            </a:r>
          </a:p>
        </p:txBody>
      </p:sp>
    </p:spTree>
    <p:extLst>
      <p:ext uri="{BB962C8B-B14F-4D97-AF65-F5344CB8AC3E}">
        <p14:creationId xmlns:p14="http://schemas.microsoft.com/office/powerpoint/2010/main" val="2578095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654" y="521855"/>
            <a:ext cx="10058400" cy="1371600"/>
          </a:xfrm>
        </p:spPr>
        <p:txBody>
          <a:bodyPr/>
          <a:lstStyle/>
          <a:p>
            <a:pPr algn="ctr"/>
            <a:r>
              <a:rPr lang="en-US" b="1" u="sng" dirty="0"/>
              <a:t>Sacred Hat Bundle and Sacred Hat Keeper</a:t>
            </a:r>
          </a:p>
        </p:txBody>
      </p:sp>
      <p:sp>
        <p:nvSpPr>
          <p:cNvPr id="3" name="TextBox 2"/>
          <p:cNvSpPr txBox="1"/>
          <p:nvPr/>
        </p:nvSpPr>
        <p:spPr>
          <a:xfrm>
            <a:off x="1366981" y="1511863"/>
            <a:ext cx="9337963" cy="5170646"/>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t>The Cheyenne People were once one tribe.  When the bands split they also split the sacred bundle.  The Southern Cheyenne have the Sacred Arrows and the Northern Cheyenne have the Sacred Hat.</a:t>
            </a:r>
          </a:p>
          <a:p>
            <a:pPr marL="285750" indent="-285750">
              <a:buFont typeface="Wingdings" panose="05000000000000000000" pitchFamily="2" charset="2"/>
              <a:buChar char="Ø"/>
            </a:pPr>
            <a:r>
              <a:rPr lang="en-US" sz="2400" dirty="0"/>
              <a:t>The Sacred Hat Keeper is charged with taking care of the Sacred Hat Bundle.  </a:t>
            </a:r>
          </a:p>
          <a:p>
            <a:pPr marL="285750" indent="-285750">
              <a:buFont typeface="Wingdings" panose="05000000000000000000" pitchFamily="2" charset="2"/>
              <a:buChar char="Ø"/>
            </a:pPr>
            <a:r>
              <a:rPr lang="en-US" sz="2400" dirty="0"/>
              <a:t>The Sacred Arrows are renewed in a ceremony every year, then the Sundance can occur. The Arrows also need to be cleansed when Cheyenne kills another Cheyenne.</a:t>
            </a:r>
          </a:p>
          <a:p>
            <a:pPr marL="285750" indent="-285750">
              <a:buFont typeface="Wingdings" panose="05000000000000000000" pitchFamily="2" charset="2"/>
              <a:buChar char="Ø"/>
            </a:pPr>
            <a:r>
              <a:rPr lang="en-US" sz="2400" dirty="0"/>
              <a:t>It is often kept in a tipi outside of his/her home.  </a:t>
            </a:r>
          </a:p>
          <a:p>
            <a:pPr marL="285750" indent="-285750">
              <a:buFont typeface="Wingdings" panose="05000000000000000000" pitchFamily="2" charset="2"/>
              <a:buChar char="Ø"/>
            </a:pPr>
            <a:r>
              <a:rPr lang="en-US" sz="2400" dirty="0"/>
              <a:t>Anyone can go the Sacred Hat Keeper to ask for help and prayers</a:t>
            </a:r>
          </a:p>
          <a:p>
            <a:pPr marL="285750" indent="-285750">
              <a:buFont typeface="Wingdings" panose="05000000000000000000" pitchFamily="2" charset="2"/>
              <a:buChar char="Ø"/>
            </a:pPr>
            <a:r>
              <a:rPr lang="en-US" sz="2400" dirty="0"/>
              <a:t>Customary to take tobacco as a gift</a:t>
            </a:r>
          </a:p>
          <a:p>
            <a:pPr marL="285750" indent="-285750">
              <a:buFont typeface="Wingdings" panose="05000000000000000000" pitchFamily="2" charset="2"/>
              <a:buChar char="Ø"/>
            </a:pPr>
            <a:r>
              <a:rPr lang="en-US" sz="2400" dirty="0"/>
              <a:t>The Societies decide who the Sacred Hat Keeper is going to be</a:t>
            </a:r>
          </a:p>
          <a:p>
            <a:pPr marL="285750" indent="-285750">
              <a:buFont typeface="Wingdings" panose="05000000000000000000" pitchFamily="2" charset="2"/>
              <a:buChar char="Ø"/>
            </a:pPr>
            <a:r>
              <a:rPr lang="en-US" sz="2400" dirty="0"/>
              <a:t>The Sacred Hat needs to be present at every Cheyenne Sundance</a:t>
            </a:r>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3297015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6598" r="6598"/>
          <a:stretch>
            <a:fillRect/>
          </a:stretch>
        </p:blipFill>
        <p:spPr/>
      </p:pic>
      <p:sp>
        <p:nvSpPr>
          <p:cNvPr id="3" name="Title 2"/>
          <p:cNvSpPr>
            <a:spLocks noGrp="1"/>
          </p:cNvSpPr>
          <p:nvPr>
            <p:ph type="title"/>
          </p:nvPr>
        </p:nvSpPr>
        <p:spPr/>
        <p:txBody>
          <a:bodyPr/>
          <a:lstStyle/>
          <a:p>
            <a:pPr algn="ctr"/>
            <a:r>
              <a:rPr lang="en-US" b="1" u="sng" dirty="0"/>
              <a:t>Peyote Meetings</a:t>
            </a:r>
            <a:br>
              <a:rPr lang="en-US" b="1" u="sng" dirty="0"/>
            </a:br>
            <a:endParaRPr lang="en-US" b="1" u="sng" dirty="0"/>
          </a:p>
        </p:txBody>
      </p:sp>
      <p:sp>
        <p:nvSpPr>
          <p:cNvPr id="4" name="Text Placeholder 3"/>
          <p:cNvSpPr>
            <a:spLocks noGrp="1"/>
          </p:cNvSpPr>
          <p:nvPr>
            <p:ph type="body" sz="half" idx="2"/>
          </p:nvPr>
        </p:nvSpPr>
        <p:spPr/>
        <p:txBody>
          <a:bodyPr/>
          <a:lstStyle/>
          <a:p>
            <a:r>
              <a:rPr lang="en-US" dirty="0"/>
              <a:t>A Native American religion that combines traditional Native American beliefs and Christianity.</a:t>
            </a:r>
          </a:p>
          <a:p>
            <a:r>
              <a:rPr lang="en-US" dirty="0"/>
              <a:t>Use of peyote for medicinal, spiritual and healing purposes. </a:t>
            </a:r>
          </a:p>
          <a:p>
            <a:r>
              <a:rPr lang="en-US" dirty="0"/>
              <a:t>The original chapter was established in 1913 in Oklahoma.</a:t>
            </a:r>
          </a:p>
          <a:p>
            <a:endParaRPr lang="en-US" dirty="0"/>
          </a:p>
          <a:p>
            <a:endParaRPr lang="en-US" dirty="0"/>
          </a:p>
        </p:txBody>
      </p:sp>
    </p:spTree>
    <p:extLst>
      <p:ext uri="{BB962C8B-B14F-4D97-AF65-F5344CB8AC3E}">
        <p14:creationId xmlns:p14="http://schemas.microsoft.com/office/powerpoint/2010/main" val="356683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Half-Moon fireplace</a:t>
            </a:r>
            <a:r>
              <a:rPr lang="en-US" dirty="0"/>
              <a:t>:</a:t>
            </a:r>
          </a:p>
        </p:txBody>
      </p:sp>
      <p:sp>
        <p:nvSpPr>
          <p:cNvPr id="3" name="TextBox 2"/>
          <p:cNvSpPr txBox="1"/>
          <p:nvPr/>
        </p:nvSpPr>
        <p:spPr>
          <a:xfrm>
            <a:off x="1209040" y="2014194"/>
            <a:ext cx="4988560" cy="3785652"/>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t>Uses a half-moon shaped sand altar, the color of sand and size used varying between tribes</a:t>
            </a:r>
          </a:p>
          <a:p>
            <a:pPr marL="342900" indent="-342900">
              <a:buFont typeface="Wingdings" panose="05000000000000000000" pitchFamily="2" charset="2"/>
              <a:buChar char="Ø"/>
            </a:pPr>
            <a:r>
              <a:rPr lang="en-US" sz="2400" dirty="0"/>
              <a:t>Uses tobacco and corn-shucks during main sections of the service</a:t>
            </a:r>
          </a:p>
          <a:p>
            <a:pPr marL="342900" indent="-342900">
              <a:buFont typeface="Wingdings" panose="05000000000000000000" pitchFamily="2" charset="2"/>
              <a:buChar char="Ø"/>
            </a:pPr>
            <a:r>
              <a:rPr lang="en-US" sz="2400" dirty="0"/>
              <a:t>Coal design patterns differ from tribe to tribe during the service</a:t>
            </a:r>
          </a:p>
          <a:p>
            <a:pPr marL="342900" indent="-342900">
              <a:buFont typeface="Wingdings" panose="05000000000000000000" pitchFamily="2" charset="2"/>
              <a:buChar char="Ø"/>
            </a:pPr>
            <a:r>
              <a:rPr lang="en-US" sz="2400" dirty="0"/>
              <a:t>Staff is passed around the tipi during singing sections</a:t>
            </a:r>
          </a:p>
          <a:p>
            <a:pPr marL="342900" indent="-342900">
              <a:buFont typeface="Wingdings" panose="05000000000000000000" pitchFamily="2" charset="2"/>
              <a:buChar char="Ø"/>
            </a:pPr>
            <a:r>
              <a:rPr lang="en-US" sz="2400" dirty="0"/>
              <a:t>Ceremonial songs sung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600" y="2014194"/>
            <a:ext cx="5415281" cy="3482366"/>
          </a:xfrm>
          <a:prstGeom prst="rect">
            <a:avLst/>
          </a:prstGeom>
        </p:spPr>
      </p:pic>
    </p:spTree>
    <p:extLst>
      <p:ext uri="{BB962C8B-B14F-4D97-AF65-F5344CB8AC3E}">
        <p14:creationId xmlns:p14="http://schemas.microsoft.com/office/powerpoint/2010/main" val="2502236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Cross-Fire fireplace</a:t>
            </a:r>
            <a:r>
              <a:rPr lang="en-US" dirty="0"/>
              <a:t>:</a:t>
            </a:r>
          </a:p>
        </p:txBody>
      </p:sp>
      <p:sp>
        <p:nvSpPr>
          <p:cNvPr id="3" name="TextBox 2"/>
          <p:cNvSpPr txBox="1"/>
          <p:nvPr/>
        </p:nvSpPr>
        <p:spPr>
          <a:xfrm>
            <a:off x="914400" y="1595120"/>
            <a:ext cx="5313680" cy="452431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t>Uses a horseshoe shaped sand altar, with mound outside of the tipi parallel to the </a:t>
            </a:r>
            <a:r>
              <a:rPr lang="en-US" sz="2400" dirty="0" err="1"/>
              <a:t>firepit</a:t>
            </a:r>
            <a:r>
              <a:rPr lang="en-US" sz="2400" dirty="0"/>
              <a:t> – to represent the "grave of Jesus Christ"</a:t>
            </a:r>
          </a:p>
          <a:p>
            <a:pPr marL="342900" indent="-342900">
              <a:buFont typeface="Wingdings" panose="05000000000000000000" pitchFamily="2" charset="2"/>
              <a:buChar char="Ø"/>
            </a:pPr>
            <a:r>
              <a:rPr lang="en-US" sz="2400" dirty="0"/>
              <a:t>Staff is placed upright in the ground and does not get passed around </a:t>
            </a:r>
          </a:p>
          <a:p>
            <a:pPr marL="342900" indent="-342900">
              <a:buFont typeface="Wingdings" panose="05000000000000000000" pitchFamily="2" charset="2"/>
              <a:buChar char="Ø"/>
            </a:pPr>
            <a:r>
              <a:rPr lang="en-US" sz="2400" dirty="0"/>
              <a:t>Bible sections are recited and used according to the family's prayer for the particular service</a:t>
            </a:r>
          </a:p>
          <a:p>
            <a:pPr marL="342900" indent="-342900">
              <a:buFont typeface="Wingdings" panose="05000000000000000000" pitchFamily="2" charset="2"/>
              <a:buChar char="Ø"/>
            </a:pPr>
            <a:r>
              <a:rPr lang="en-US" sz="2400" dirty="0"/>
              <a:t>Cross design within the coals to represent certain elements of Jesus Christ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480" y="1687411"/>
            <a:ext cx="5243713" cy="4124109"/>
          </a:xfrm>
          <a:prstGeom prst="rect">
            <a:avLst/>
          </a:prstGeom>
        </p:spPr>
      </p:pic>
    </p:spTree>
    <p:extLst>
      <p:ext uri="{BB962C8B-B14F-4D97-AF65-F5344CB8AC3E}">
        <p14:creationId xmlns:p14="http://schemas.microsoft.com/office/powerpoint/2010/main" val="376092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93410" y="916326"/>
            <a:ext cx="5455920" cy="5509200"/>
          </a:xfrm>
          <a:prstGeom prst="rect">
            <a:avLst/>
          </a:prstGeom>
          <a:noFill/>
        </p:spPr>
        <p:txBody>
          <a:bodyPr wrap="square" rtlCol="0">
            <a:spAutoFit/>
          </a:bodyPr>
          <a:lstStyle/>
          <a:p>
            <a:pPr marL="342900" indent="-342900">
              <a:buFont typeface="Wingdings" panose="05000000000000000000" pitchFamily="2" charset="2"/>
              <a:buChar char="Ø"/>
            </a:pPr>
            <a:r>
              <a:rPr lang="en-US" sz="3200" dirty="0"/>
              <a:t>Ceremonies last all night, beginning in the evening and ending in the morning.  Morning Water is brought in by a woman after she has prayed and ask the Creator to bless it before everyone drinks from the bucket.</a:t>
            </a:r>
          </a:p>
          <a:p>
            <a:pPr marL="342900" indent="-342900">
              <a:buFont typeface="Wingdings" panose="05000000000000000000" pitchFamily="2" charset="2"/>
              <a:buChar char="Ø"/>
            </a:pPr>
            <a:r>
              <a:rPr lang="en-US" sz="3200" dirty="0" err="1"/>
              <a:t>Maheo</a:t>
            </a:r>
            <a:r>
              <a:rPr lang="en-US" sz="3200" dirty="0"/>
              <a:t> is the Northern Cheyenne name for the Creator.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47" y="599466"/>
            <a:ext cx="5058688" cy="3366643"/>
          </a:xfrm>
          <a:prstGeom prst="rect">
            <a:avLst/>
          </a:prstGeom>
        </p:spPr>
      </p:pic>
    </p:spTree>
    <p:extLst>
      <p:ext uri="{BB962C8B-B14F-4D97-AF65-F5344CB8AC3E}">
        <p14:creationId xmlns:p14="http://schemas.microsoft.com/office/powerpoint/2010/main" val="1878657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7397" y="565265"/>
            <a:ext cx="5293360" cy="6001643"/>
          </a:xfrm>
          <a:prstGeom prst="rect">
            <a:avLst/>
          </a:prstGeom>
          <a:noFill/>
        </p:spPr>
        <p:txBody>
          <a:bodyPr wrap="square" rtlCol="0">
            <a:spAutoFit/>
          </a:bodyPr>
          <a:lstStyle/>
          <a:p>
            <a:pPr marL="285750" indent="-285750">
              <a:buFont typeface="Wingdings" panose="05000000000000000000" pitchFamily="2" charset="2"/>
              <a:buChar char="Ø"/>
            </a:pPr>
            <a:r>
              <a:rPr lang="en-US" sz="3200" dirty="0"/>
              <a:t>Services are run by a Roadman and is assisted by a Fireman, whose task is to care for the holy fireplace, making sure that it burns consistently all night.</a:t>
            </a:r>
          </a:p>
          <a:p>
            <a:pPr marL="285750" indent="-285750">
              <a:buFont typeface="Wingdings" panose="05000000000000000000" pitchFamily="2" charset="2"/>
              <a:buChar char="Ø"/>
            </a:pPr>
            <a:r>
              <a:rPr lang="en-US" sz="3200" dirty="0"/>
              <a:t>Reasons for holding a meeting: cure illness, birthday celebrations, Christian holidays, school graduations, and other significant life events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9022" y="439650"/>
            <a:ext cx="5635472" cy="3735186"/>
          </a:xfrm>
          <a:prstGeom prst="rect">
            <a:avLst/>
          </a:prstGeom>
        </p:spPr>
      </p:pic>
    </p:spTree>
    <p:extLst>
      <p:ext uri="{BB962C8B-B14F-4D97-AF65-F5344CB8AC3E}">
        <p14:creationId xmlns:p14="http://schemas.microsoft.com/office/powerpoint/2010/main" val="752693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855" y="715222"/>
            <a:ext cx="3188030" cy="259513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204" y="3692801"/>
            <a:ext cx="3476632" cy="262308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2789" y="715222"/>
            <a:ext cx="3718366" cy="261910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0773" y="4858327"/>
            <a:ext cx="5918131" cy="1112311"/>
          </a:xfrm>
          <a:prstGeom prst="rect">
            <a:avLst/>
          </a:prstGeom>
        </p:spPr>
      </p:pic>
    </p:spTree>
    <p:extLst>
      <p:ext uri="{BB962C8B-B14F-4D97-AF65-F5344CB8AC3E}">
        <p14:creationId xmlns:p14="http://schemas.microsoft.com/office/powerpoint/2010/main" val="3863223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1" y="624284"/>
            <a:ext cx="5136228" cy="38632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096" y="3531806"/>
            <a:ext cx="2000943" cy="257515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1384" y="624284"/>
            <a:ext cx="2254366" cy="266078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6082" y="624284"/>
            <a:ext cx="2342179" cy="230179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140" y="3531292"/>
            <a:ext cx="2197140" cy="2575673"/>
          </a:xfrm>
          <a:prstGeom prst="rect">
            <a:avLst/>
          </a:prstGeom>
        </p:spPr>
      </p:pic>
    </p:spTree>
    <p:extLst>
      <p:ext uri="{BB962C8B-B14F-4D97-AF65-F5344CB8AC3E}">
        <p14:creationId xmlns:p14="http://schemas.microsoft.com/office/powerpoint/2010/main" val="3904835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abric, table, red, covered&#10;&#10;Description automatically generated">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29566"/>
            <a:ext cx="12191979" cy="685799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747214" y="3524073"/>
            <a:ext cx="4175113" cy="2599636"/>
          </a:xfrm>
        </p:spPr>
        <p:txBody>
          <a:bodyPr>
            <a:normAutofit/>
          </a:bodyPr>
          <a:lstStyle/>
          <a:p>
            <a:r>
              <a:rPr lang="en-US" sz="2600" dirty="0">
                <a:solidFill>
                  <a:schemeClr val="tx1">
                    <a:lumMod val="75000"/>
                    <a:lumOff val="25000"/>
                  </a:schemeClr>
                </a:solidFill>
              </a:rPr>
              <a:t>My name is Gina Littlewolf-Millegan and I am a member of the Northern Cheyenne Tribe.  My Cheyenne name is Kills Night Woman, </a:t>
            </a:r>
            <a:r>
              <a:rPr lang="en-US" sz="2600" dirty="0" err="1">
                <a:solidFill>
                  <a:schemeClr val="tx1">
                    <a:lumMod val="75000"/>
                    <a:lumOff val="25000"/>
                  </a:schemeClr>
                </a:solidFill>
              </a:rPr>
              <a:t>Taa'évena'hané'e</a:t>
            </a:r>
            <a:endParaRPr lang="en-US" sz="2600" dirty="0">
              <a:solidFill>
                <a:schemeClr val="tx1">
                  <a:lumMod val="75000"/>
                  <a:lumOff val="25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214" y="557073"/>
            <a:ext cx="3976255" cy="2387408"/>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37132" y="2310681"/>
            <a:ext cx="2675866" cy="2686192"/>
          </a:xfrm>
          <a:prstGeom prst="rect">
            <a:avLst/>
          </a:prstGeom>
        </p:spPr>
      </p:pic>
    </p:spTree>
    <p:extLst>
      <p:ext uri="{BB962C8B-B14F-4D97-AF65-F5344CB8AC3E}">
        <p14:creationId xmlns:p14="http://schemas.microsoft.com/office/powerpoint/2010/main" val="12160103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6000" dirty="0"/>
              <a:t>Fasting</a:t>
            </a:r>
          </a:p>
        </p:txBody>
      </p:sp>
      <p:sp>
        <p:nvSpPr>
          <p:cNvPr id="4" name="Text Placeholder 3"/>
          <p:cNvSpPr>
            <a:spLocks noGrp="1"/>
          </p:cNvSpPr>
          <p:nvPr>
            <p:ph type="body" sz="half" idx="2"/>
          </p:nvPr>
        </p:nvSpPr>
        <p:spPr/>
        <p:txBody>
          <a:bodyPr/>
          <a:lstStyle/>
          <a:p>
            <a:r>
              <a:rPr lang="en-US" dirty="0"/>
              <a:t>Many fast at our most sacred site, Bear Butte in South Dakota.  Fasting can also occur a chosen remote site, away from people, traffic.</a:t>
            </a:r>
          </a:p>
          <a:p>
            <a:r>
              <a:rPr lang="en-US" dirty="0"/>
              <a:t>If you see prayer clothes hanging do not enter that area, someone could be fasting and praying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577" y="603504"/>
            <a:ext cx="3830515" cy="269677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600" y="3846113"/>
            <a:ext cx="3531818" cy="2494118"/>
          </a:xfrm>
          <a:prstGeom prst="rect">
            <a:avLst/>
          </a:prstGeom>
        </p:spPr>
      </p:pic>
      <p:pic>
        <p:nvPicPr>
          <p:cNvPr id="12" name="Picture Placeholder 11"/>
          <p:cNvPicPr>
            <a:picLocks noGrp="1" noChangeAspect="1"/>
          </p:cNvPicPr>
          <p:nvPr>
            <p:ph type="pic" idx="1"/>
          </p:nvPr>
        </p:nvPicPr>
        <p:blipFill>
          <a:blip r:embed="rId4">
            <a:extLst>
              <a:ext uri="{28A0092B-C50C-407E-A947-70E740481C1C}">
                <a14:useLocalDpi xmlns:a14="http://schemas.microsoft.com/office/drawing/2010/main" val="0"/>
              </a:ext>
            </a:extLst>
          </a:blip>
          <a:srcRect t="19031" b="19031"/>
          <a:stretch>
            <a:fillRect/>
          </a:stretch>
        </p:blipFill>
        <p:spPr>
          <a:xfrm>
            <a:off x="653471" y="1914943"/>
            <a:ext cx="3114849" cy="2583166"/>
          </a:xfrm>
        </p:spPr>
      </p:pic>
    </p:spTree>
    <p:extLst>
      <p:ext uri="{BB962C8B-B14F-4D97-AF65-F5344CB8AC3E}">
        <p14:creationId xmlns:p14="http://schemas.microsoft.com/office/powerpoint/2010/main" val="3969098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t> There are four main medicines:</a:t>
            </a:r>
          </a:p>
        </p:txBody>
      </p:sp>
      <p:sp>
        <p:nvSpPr>
          <p:cNvPr id="3" name="TextBox 2"/>
          <p:cNvSpPr txBox="1"/>
          <p:nvPr/>
        </p:nvSpPr>
        <p:spPr>
          <a:xfrm>
            <a:off x="4599709" y="2669308"/>
            <a:ext cx="2946400" cy="2554545"/>
          </a:xfrm>
          <a:prstGeom prst="rect">
            <a:avLst/>
          </a:prstGeom>
          <a:noFill/>
        </p:spPr>
        <p:txBody>
          <a:bodyPr wrap="square" rtlCol="0">
            <a:spAutoFit/>
          </a:bodyPr>
          <a:lstStyle/>
          <a:p>
            <a:pPr marL="285750" indent="-285750">
              <a:buFont typeface="Arial" panose="020B0604020202020204" pitchFamily="34" charset="0"/>
              <a:buChar char="•"/>
            </a:pPr>
            <a:r>
              <a:rPr lang="en-US" sz="4000" dirty="0"/>
              <a:t>Sweet Grass</a:t>
            </a:r>
          </a:p>
          <a:p>
            <a:pPr marL="285750" indent="-285750">
              <a:buFont typeface="Arial" panose="020B0604020202020204" pitchFamily="34" charset="0"/>
              <a:buChar char="•"/>
            </a:pPr>
            <a:r>
              <a:rPr lang="en-US" sz="4000" dirty="0"/>
              <a:t>Sage</a:t>
            </a:r>
          </a:p>
          <a:p>
            <a:pPr marL="285750" indent="-285750">
              <a:buFont typeface="Arial" panose="020B0604020202020204" pitchFamily="34" charset="0"/>
              <a:buChar char="•"/>
            </a:pPr>
            <a:r>
              <a:rPr lang="en-US" sz="4000" dirty="0"/>
              <a:t>Cedar</a:t>
            </a:r>
          </a:p>
          <a:p>
            <a:pPr marL="285750" indent="-285750">
              <a:buFont typeface="Arial" panose="020B0604020202020204" pitchFamily="34" charset="0"/>
              <a:buChar char="•"/>
            </a:pPr>
            <a:r>
              <a:rPr lang="en-US" sz="4000" dirty="0"/>
              <a:t>Tobacco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6657" y="1666914"/>
            <a:ext cx="3042538" cy="45858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3" y="1759029"/>
            <a:ext cx="3223491" cy="4401626"/>
          </a:xfrm>
          <a:prstGeom prst="rect">
            <a:avLst/>
          </a:prstGeom>
        </p:spPr>
      </p:pic>
    </p:spTree>
    <p:extLst>
      <p:ext uri="{BB962C8B-B14F-4D97-AF65-F5344CB8AC3E}">
        <p14:creationId xmlns:p14="http://schemas.microsoft.com/office/powerpoint/2010/main" val="4045408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255" y="319060"/>
            <a:ext cx="8040255" cy="1371600"/>
          </a:xfrm>
        </p:spPr>
        <p:txBody>
          <a:bodyPr/>
          <a:lstStyle/>
          <a:p>
            <a:pPr algn="ctr"/>
            <a:r>
              <a:rPr lang="en-US" dirty="0"/>
              <a:t> </a:t>
            </a:r>
            <a:r>
              <a:rPr lang="en-US" sz="5400" b="1" u="sng" dirty="0"/>
              <a:t>Sweet Grass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87765" y="1042067"/>
            <a:ext cx="1672734" cy="2320780"/>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687765" y="3842328"/>
            <a:ext cx="3665231" cy="2483718"/>
          </a:xfrm>
        </p:spPr>
      </p:pic>
      <p:sp>
        <p:nvSpPr>
          <p:cNvPr id="9" name="TextBox 8"/>
          <p:cNvSpPr txBox="1"/>
          <p:nvPr/>
        </p:nvSpPr>
        <p:spPr>
          <a:xfrm>
            <a:off x="6040582" y="1524000"/>
            <a:ext cx="5624945" cy="4893647"/>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t>Widely used by various tribes with many different purposes.   Used to smudge and pray for blessing, protections and well being in mind, body an spirit.  </a:t>
            </a:r>
          </a:p>
          <a:p>
            <a:pPr marL="285750" indent="-285750">
              <a:buFont typeface="Wingdings" panose="05000000000000000000" pitchFamily="2" charset="2"/>
              <a:buChar char="Ø"/>
            </a:pPr>
            <a:r>
              <a:rPr lang="en-US" sz="2400" dirty="0"/>
              <a:t>The 3 braids represent different things for different tribes</a:t>
            </a:r>
          </a:p>
          <a:p>
            <a:pPr marL="285750" indent="-285750">
              <a:buFont typeface="Wingdings" panose="05000000000000000000" pitchFamily="2" charset="2"/>
              <a:buChar char="Ø"/>
            </a:pPr>
            <a:r>
              <a:rPr lang="en-US" sz="2400" dirty="0"/>
              <a:t>There are also different patterns for smudge the body with the smoke.</a:t>
            </a:r>
          </a:p>
          <a:p>
            <a:pPr marL="285750" indent="-285750">
              <a:buFont typeface="Wingdings" panose="05000000000000000000" pitchFamily="2" charset="2"/>
              <a:buChar char="Ø"/>
            </a:pPr>
            <a:r>
              <a:rPr lang="en-US" sz="2400" dirty="0"/>
              <a:t>Commonly seen on dashboards or handing from rearview mirrors, used for protection.  I was taught to smudge before a long trip, along with other passengers and to ask for a safe journey</a:t>
            </a:r>
          </a:p>
        </p:txBody>
      </p:sp>
    </p:spTree>
    <p:extLst>
      <p:ext uri="{BB962C8B-B14F-4D97-AF65-F5344CB8AC3E}">
        <p14:creationId xmlns:p14="http://schemas.microsoft.com/office/powerpoint/2010/main" val="2079307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u="sng" dirty="0"/>
              <a:t>Sage</a:t>
            </a:r>
          </a:p>
        </p:txBody>
      </p:sp>
      <p:sp>
        <p:nvSpPr>
          <p:cNvPr id="3" name="Text Placeholder 2"/>
          <p:cNvSpPr>
            <a:spLocks noGrp="1"/>
          </p:cNvSpPr>
          <p:nvPr>
            <p:ph type="body" idx="1"/>
          </p:nvPr>
        </p:nvSpPr>
        <p:spPr/>
        <p:txBody>
          <a:bodyPr>
            <a:normAutofit/>
          </a:bodyPr>
          <a:lstStyle/>
          <a:p>
            <a:pPr algn="ctr"/>
            <a:r>
              <a:rPr lang="en-US" sz="2800" dirty="0"/>
              <a:t>Many different types</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66800" y="2774554"/>
            <a:ext cx="4512709" cy="2920524"/>
          </a:xfrm>
        </p:spPr>
      </p:pic>
      <p:sp>
        <p:nvSpPr>
          <p:cNvPr id="5" name="Text Placeholder 4"/>
          <p:cNvSpPr>
            <a:spLocks noGrp="1"/>
          </p:cNvSpPr>
          <p:nvPr>
            <p:ph type="body" sz="quarter" idx="3"/>
          </p:nvPr>
        </p:nvSpPr>
        <p:spPr/>
        <p:txBody>
          <a:bodyPr>
            <a:normAutofit/>
          </a:bodyPr>
          <a:lstStyle/>
          <a:p>
            <a:pPr algn="ctr"/>
            <a:r>
              <a:rPr lang="en-US" sz="2800" dirty="0"/>
              <a:t>Northern Cheyenne</a:t>
            </a:r>
          </a:p>
        </p:txBody>
      </p:sp>
      <p:sp>
        <p:nvSpPr>
          <p:cNvPr id="6" name="Content Placeholder 5"/>
          <p:cNvSpPr>
            <a:spLocks noGrp="1"/>
          </p:cNvSpPr>
          <p:nvPr>
            <p:ph sz="quarter" idx="4"/>
          </p:nvPr>
        </p:nvSpPr>
        <p:spPr/>
        <p:txBody>
          <a:bodyPr/>
          <a:lstStyle/>
          <a:p>
            <a:r>
              <a:rPr lang="en-US" dirty="0"/>
              <a:t>Man sage: straight lone pieces of sage, no flowers</a:t>
            </a:r>
          </a:p>
          <a:p>
            <a:r>
              <a:rPr lang="en-US" dirty="0"/>
              <a:t>Woman sage: grow in bunces, can have flowers</a:t>
            </a:r>
          </a:p>
          <a:p>
            <a:endParaRPr lang="en-US" dirty="0"/>
          </a:p>
          <a:p>
            <a:pPr marL="0" indent="0">
              <a:buNone/>
            </a:pPr>
            <a:r>
              <a:rPr lang="en-US" dirty="0"/>
              <a:t>Different sage is used for different things.  Man sage is used during the Sundance.  People take the sage and keep to burn during the year.</a:t>
            </a:r>
          </a:p>
        </p:txBody>
      </p:sp>
    </p:spTree>
    <p:extLst>
      <p:ext uri="{BB962C8B-B14F-4D97-AF65-F5344CB8AC3E}">
        <p14:creationId xmlns:p14="http://schemas.microsoft.com/office/powerpoint/2010/main" val="3614531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b="1" u="sng" dirty="0"/>
              <a:t>Cedar</a:t>
            </a:r>
          </a:p>
        </p:txBody>
      </p:sp>
      <p:sp>
        <p:nvSpPr>
          <p:cNvPr id="3" name="Content Placeholder 2"/>
          <p:cNvSpPr>
            <a:spLocks noGrp="1"/>
          </p:cNvSpPr>
          <p:nvPr>
            <p:ph sz="half" idx="1"/>
          </p:nvPr>
        </p:nvSpPr>
        <p:spPr>
          <a:xfrm>
            <a:off x="1066800" y="2103120"/>
            <a:ext cx="4663440" cy="4185920"/>
          </a:xfrm>
        </p:spPr>
        <p:txBody>
          <a:bodyPr>
            <a:noAutofit/>
          </a:bodyPr>
          <a:lstStyle/>
          <a:p>
            <a:r>
              <a:rPr lang="en-US" sz="2800" dirty="0"/>
              <a:t>Used to protect</a:t>
            </a:r>
          </a:p>
          <a:p>
            <a:r>
              <a:rPr lang="en-US" sz="2800" dirty="0"/>
              <a:t>Used for smudging home for new owners, after a death, or to get rid of spirits in your home.</a:t>
            </a:r>
          </a:p>
          <a:p>
            <a:r>
              <a:rPr lang="en-US" sz="2800" dirty="0"/>
              <a:t>Used after frightening events, near death experiences or bad omens</a:t>
            </a:r>
          </a:p>
        </p:txBody>
      </p:sp>
      <p:sp>
        <p:nvSpPr>
          <p:cNvPr id="4" name="Content Placeholder 3"/>
          <p:cNvSpPr>
            <a:spLocks noGrp="1"/>
          </p:cNvSpPr>
          <p:nvPr>
            <p:ph sz="half" idx="2"/>
          </p:nvPr>
        </p:nvSpPr>
        <p:spPr/>
        <p:txBody>
          <a:bodyPr>
            <a:normAutofit fontScale="92500"/>
          </a:bodyPr>
          <a:lstStyle/>
          <a:p>
            <a:r>
              <a:rPr lang="en-US" sz="2800" dirty="0"/>
              <a:t>Loose cedar is burned on stove or over charcoal</a:t>
            </a:r>
          </a:p>
          <a:p>
            <a:r>
              <a:rPr lang="en-US" sz="2800" dirty="0"/>
              <a:t>Some use cedar smudging sticks</a:t>
            </a:r>
          </a:p>
          <a:p>
            <a:r>
              <a:rPr lang="en-US" sz="2800" dirty="0"/>
              <a:t>Many different types of cedar can be used</a:t>
            </a:r>
          </a:p>
          <a:p>
            <a:r>
              <a:rPr lang="en-US" sz="2800" dirty="0"/>
              <a:t>Flat cedar is highly prized and given as gifts.</a:t>
            </a:r>
          </a:p>
        </p:txBody>
      </p:sp>
    </p:spTree>
    <p:extLst>
      <p:ext uri="{BB962C8B-B14F-4D97-AF65-F5344CB8AC3E}">
        <p14:creationId xmlns:p14="http://schemas.microsoft.com/office/powerpoint/2010/main" val="3453329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8218" y="407615"/>
            <a:ext cx="4367574" cy="289438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8640" y="3202729"/>
            <a:ext cx="3518018" cy="2968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48" y="2415169"/>
            <a:ext cx="3911031" cy="3862506"/>
          </a:xfrm>
          <a:prstGeom prst="rect">
            <a:avLst/>
          </a:prstGeom>
        </p:spPr>
      </p:pic>
    </p:spTree>
    <p:extLst>
      <p:ext uri="{BB962C8B-B14F-4D97-AF65-F5344CB8AC3E}">
        <p14:creationId xmlns:p14="http://schemas.microsoft.com/office/powerpoint/2010/main" val="3625416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6364" y="535159"/>
            <a:ext cx="4428836" cy="1371600"/>
          </a:xfrm>
        </p:spPr>
        <p:txBody>
          <a:bodyPr>
            <a:normAutofit/>
          </a:bodyPr>
          <a:lstStyle/>
          <a:p>
            <a:pPr algn="ctr"/>
            <a:r>
              <a:rPr lang="en-US" sz="6000" b="1" u="sng" dirty="0"/>
              <a:t>Tobacco</a:t>
            </a:r>
          </a:p>
        </p:txBody>
      </p:sp>
      <p:sp>
        <p:nvSpPr>
          <p:cNvPr id="3" name="TextBox 2"/>
          <p:cNvSpPr txBox="1"/>
          <p:nvPr/>
        </p:nvSpPr>
        <p:spPr>
          <a:xfrm>
            <a:off x="6956844" y="1933529"/>
            <a:ext cx="4267200" cy="4062651"/>
          </a:xfrm>
          <a:prstGeom prst="rect">
            <a:avLst/>
          </a:prstGeom>
          <a:noFill/>
        </p:spPr>
        <p:txBody>
          <a:bodyPr wrap="square" rtlCol="0">
            <a:spAutoFit/>
          </a:bodyPr>
          <a:lstStyle/>
          <a:p>
            <a:r>
              <a:rPr lang="en-US" sz="2000" dirty="0"/>
              <a:t>Tobacco is frequently used as an offering, gift, to give thanks, to make a request for wisdom or protection, or as a means of prayer. The smoke carries  prayers to </a:t>
            </a:r>
            <a:r>
              <a:rPr lang="en-US" sz="2000" dirty="0" err="1"/>
              <a:t>Maheo</a:t>
            </a:r>
            <a:r>
              <a:rPr lang="en-US" sz="2000" dirty="0"/>
              <a:t>.</a:t>
            </a:r>
          </a:p>
          <a:p>
            <a:endParaRPr lang="en-US" sz="2000" dirty="0"/>
          </a:p>
          <a:p>
            <a:pPr marL="342900" indent="-342900">
              <a:buAutoNum type="arabicPeriod"/>
            </a:pPr>
            <a:r>
              <a:rPr lang="en-US" sz="2000" dirty="0"/>
              <a:t>Numerous ceremonies</a:t>
            </a:r>
          </a:p>
          <a:p>
            <a:pPr marL="342900" indent="-342900">
              <a:buAutoNum type="arabicPeriod"/>
            </a:pPr>
            <a:r>
              <a:rPr lang="en-US" sz="2000" dirty="0"/>
              <a:t>Offering to </a:t>
            </a:r>
            <a:r>
              <a:rPr lang="en-US" sz="2000" dirty="0" err="1"/>
              <a:t>Maheo</a:t>
            </a:r>
            <a:endParaRPr lang="en-US" sz="2000" dirty="0"/>
          </a:p>
          <a:p>
            <a:pPr marL="342900" indent="-342900">
              <a:buAutoNum type="arabicPeriod"/>
            </a:pPr>
            <a:r>
              <a:rPr lang="en-US" sz="2000" dirty="0"/>
              <a:t>Smoke rituals/prayers</a:t>
            </a:r>
          </a:p>
          <a:p>
            <a:pPr marL="342900" indent="-342900">
              <a:buAutoNum type="arabicPeriod"/>
            </a:pPr>
            <a:r>
              <a:rPr lang="en-US" sz="2000" dirty="0"/>
              <a:t>Used as a gift or asking for help</a:t>
            </a:r>
          </a:p>
          <a:p>
            <a:pPr marL="342900" indent="-342900">
              <a:buAutoNum type="arabicPeriod"/>
            </a:pPr>
            <a:r>
              <a:rPr lang="en-US" sz="2000" dirty="0"/>
              <a:t>Pouch tobacco and commercial tobacco can be used</a:t>
            </a:r>
            <a:endParaRPr lang="en-US" dirty="0"/>
          </a:p>
          <a:p>
            <a:r>
              <a:rPr lang="en-US"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13" y="536225"/>
            <a:ext cx="2597283" cy="23496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722" y="4714641"/>
            <a:ext cx="2126807" cy="15831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4186" y="3560216"/>
            <a:ext cx="2077924" cy="273758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2425" y="535159"/>
            <a:ext cx="2394104" cy="3722083"/>
          </a:xfrm>
          <a:prstGeom prst="rect">
            <a:avLst/>
          </a:prstGeom>
        </p:spPr>
      </p:pic>
    </p:spTree>
    <p:extLst>
      <p:ext uri="{BB962C8B-B14F-4D97-AF65-F5344CB8AC3E}">
        <p14:creationId xmlns:p14="http://schemas.microsoft.com/office/powerpoint/2010/main" val="3098143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470" y="1302327"/>
            <a:ext cx="4002167" cy="3985491"/>
          </a:xfrm>
          <a:prstGeom prst="rect">
            <a:avLst/>
          </a:prstGeom>
        </p:spPr>
      </p:pic>
      <p:sp>
        <p:nvSpPr>
          <p:cNvPr id="4" name="TextBox 3"/>
          <p:cNvSpPr txBox="1"/>
          <p:nvPr/>
        </p:nvSpPr>
        <p:spPr>
          <a:xfrm>
            <a:off x="6308436" y="1189181"/>
            <a:ext cx="4461164" cy="4832092"/>
          </a:xfrm>
          <a:prstGeom prst="rect">
            <a:avLst/>
          </a:prstGeom>
          <a:noFill/>
        </p:spPr>
        <p:txBody>
          <a:bodyPr wrap="square" rtlCol="0">
            <a:spAutoFit/>
          </a:bodyPr>
          <a:lstStyle/>
          <a:p>
            <a:r>
              <a:rPr lang="en-US" sz="2800" dirty="0"/>
              <a:t>The Northern Cheyenne use tobacco during the Sundance, fasting, daily prayers and other ceremonies.</a:t>
            </a:r>
          </a:p>
          <a:p>
            <a:endParaRPr lang="en-US" sz="2800" dirty="0"/>
          </a:p>
          <a:p>
            <a:r>
              <a:rPr lang="en-US" sz="2800" dirty="0"/>
              <a:t>I was taught to offer tobacco at sunrise for 7 days when asking for protection, improved health of a loved one, or other serious events not routinely faced.</a:t>
            </a:r>
          </a:p>
        </p:txBody>
      </p:sp>
    </p:spTree>
    <p:extLst>
      <p:ext uri="{BB962C8B-B14F-4D97-AF65-F5344CB8AC3E}">
        <p14:creationId xmlns:p14="http://schemas.microsoft.com/office/powerpoint/2010/main" val="449925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2334" y="1360933"/>
            <a:ext cx="3628284" cy="4494644"/>
          </a:xfrm>
          <a:prstGeom prst="rect">
            <a:avLst/>
          </a:prstGeom>
        </p:spPr>
      </p:pic>
      <p:sp>
        <p:nvSpPr>
          <p:cNvPr id="3" name="TextBox 2"/>
          <p:cNvSpPr txBox="1"/>
          <p:nvPr/>
        </p:nvSpPr>
        <p:spPr>
          <a:xfrm>
            <a:off x="1834221" y="895927"/>
            <a:ext cx="2364509" cy="369332"/>
          </a:xfrm>
          <a:prstGeom prst="rect">
            <a:avLst/>
          </a:prstGeom>
          <a:noFill/>
        </p:spPr>
        <p:txBody>
          <a:bodyPr wrap="square" rtlCol="0">
            <a:spAutoFit/>
          </a:bodyPr>
          <a:lstStyle/>
          <a:p>
            <a:r>
              <a:rPr lang="en-US" dirty="0"/>
              <a:t>Grandmother’s Prayers</a:t>
            </a:r>
          </a:p>
        </p:txBody>
      </p:sp>
      <p:sp>
        <p:nvSpPr>
          <p:cNvPr id="4" name="TextBox 3"/>
          <p:cNvSpPr txBox="1"/>
          <p:nvPr/>
        </p:nvSpPr>
        <p:spPr>
          <a:xfrm>
            <a:off x="5680363" y="531042"/>
            <a:ext cx="4147128" cy="5324535"/>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t>My grandparent’s taught me that prayer is the first thing you do when you wake up and the last thing you do when you go to bed.</a:t>
            </a:r>
          </a:p>
          <a:p>
            <a:pPr marL="285750" indent="-285750">
              <a:buFont typeface="Wingdings" panose="05000000000000000000" pitchFamily="2" charset="2"/>
              <a:buChar char="Ø"/>
            </a:pPr>
            <a:r>
              <a:rPr lang="en-US" sz="2000" dirty="0"/>
              <a:t>Always be grateful to </a:t>
            </a:r>
            <a:r>
              <a:rPr lang="en-US" sz="2000" dirty="0" err="1"/>
              <a:t>Maheo</a:t>
            </a:r>
            <a:r>
              <a:rPr lang="en-US" sz="2000" dirty="0"/>
              <a:t> for the blessings he has given you and your family: time with your family, love, caring, kindness, health, and knowledge. </a:t>
            </a:r>
          </a:p>
          <a:p>
            <a:pPr marL="285750" indent="-285750">
              <a:buFont typeface="Wingdings" panose="05000000000000000000" pitchFamily="2" charset="2"/>
              <a:buChar char="Ø"/>
            </a:pPr>
            <a:r>
              <a:rPr lang="en-US" sz="2000" dirty="0"/>
              <a:t>Pray for those who are ill, those suffering from addictions, those who are in mourning, those who are serving in the armed services, the lonely and the lost.</a:t>
            </a:r>
          </a:p>
          <a:p>
            <a:pPr marL="285750" indent="-285750">
              <a:buFont typeface="Wingdings" panose="05000000000000000000" pitchFamily="2" charset="2"/>
              <a:buChar char="Ø"/>
            </a:pPr>
            <a:r>
              <a:rPr lang="en-US" sz="2000" dirty="0"/>
              <a:t>Remember to pray for yourself.</a:t>
            </a:r>
          </a:p>
          <a:p>
            <a:pPr marL="285750" indent="-285750">
              <a:buFont typeface="Wingdings" panose="05000000000000000000" pitchFamily="2" charset="2"/>
              <a:buChar char="Ø"/>
            </a:pPr>
            <a:r>
              <a:rPr lang="en-US" sz="2000" dirty="0"/>
              <a:t>There is ALWAYS something to be grateful for.</a:t>
            </a:r>
          </a:p>
        </p:txBody>
      </p:sp>
    </p:spTree>
    <p:extLst>
      <p:ext uri="{BB962C8B-B14F-4D97-AF65-F5344CB8AC3E}">
        <p14:creationId xmlns:p14="http://schemas.microsoft.com/office/powerpoint/2010/main" val="3847654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497454" y="600364"/>
            <a:ext cx="3124569" cy="5809672"/>
          </a:xfrm>
        </p:spPr>
        <p:txBody>
          <a:bodyPr>
            <a:normAutofit/>
          </a:bodyPr>
          <a:lstStyle/>
          <a:p>
            <a:r>
              <a:rPr lang="en-US" sz="3200" dirty="0"/>
              <a:t>It is an honor for me to share my culture and knowledge of my Northern Cheyenne heritage.  Always remember </a:t>
            </a:r>
            <a:r>
              <a:rPr lang="en-US" sz="3200"/>
              <a:t>to pray.</a:t>
            </a:r>
            <a:endParaRPr lang="en-US" sz="3200" dirty="0"/>
          </a:p>
          <a:p>
            <a:endParaRPr lang="en-US" sz="3200" dirty="0"/>
          </a:p>
          <a:p>
            <a:r>
              <a:rPr lang="en-US" sz="3200" dirty="0" err="1"/>
              <a:t>Néá'eše</a:t>
            </a:r>
            <a:endParaRPr lang="en-US" sz="3200" dirty="0"/>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t="20080" b="20080"/>
          <a:stretch>
            <a:fillRect/>
          </a:stretch>
        </p:blipFill>
        <p:spPr>
          <a:xfrm>
            <a:off x="1361618" y="1205727"/>
            <a:ext cx="5694963" cy="4598945"/>
          </a:xfrm>
        </p:spPr>
      </p:pic>
    </p:spTree>
    <p:extLst>
      <p:ext uri="{BB962C8B-B14F-4D97-AF65-F5344CB8AC3E}">
        <p14:creationId xmlns:p14="http://schemas.microsoft.com/office/powerpoint/2010/main" val="4294242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5400" b="1" u="sng" dirty="0"/>
              <a:t>Federal and State Recognized Tribes</a:t>
            </a:r>
          </a:p>
        </p:txBody>
      </p:sp>
      <p:sp>
        <p:nvSpPr>
          <p:cNvPr id="3" name="Content Placeholder 2"/>
          <p:cNvSpPr>
            <a:spLocks noGrp="1"/>
          </p:cNvSpPr>
          <p:nvPr>
            <p:ph idx="1"/>
          </p:nvPr>
        </p:nvSpPr>
        <p:spPr/>
        <p:txBody>
          <a:bodyPr>
            <a:normAutofit fontScale="92500"/>
          </a:bodyPr>
          <a:lstStyle/>
          <a:p>
            <a:r>
              <a:rPr lang="en-US" sz="4800" dirty="0"/>
              <a:t>Total of 574 tribes were recognized by the Bureau of Indian Affairs</a:t>
            </a:r>
          </a:p>
          <a:p>
            <a:r>
              <a:rPr lang="en-US" sz="4800" dirty="0"/>
              <a:t>Tribes can have federal or state recognition</a:t>
            </a:r>
          </a:p>
          <a:p>
            <a:r>
              <a:rPr lang="en-US" sz="4800" dirty="0"/>
              <a:t>Montana has 7 reservations</a:t>
            </a:r>
          </a:p>
          <a:p>
            <a:endParaRPr lang="en-US" sz="2400" dirty="0"/>
          </a:p>
          <a:p>
            <a:endParaRPr lang="en-US" sz="2400" dirty="0"/>
          </a:p>
        </p:txBody>
      </p:sp>
    </p:spTree>
    <p:extLst>
      <p:ext uri="{BB962C8B-B14F-4D97-AF65-F5344CB8AC3E}">
        <p14:creationId xmlns:p14="http://schemas.microsoft.com/office/powerpoint/2010/main" val="3150292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abric, table, red, covered&#10;&#10;Description automatically generated">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 y="10"/>
            <a:ext cx="12191979" cy="6857990"/>
          </a:xfrm>
          <a:prstGeom prst="rect">
            <a:avLst/>
          </a:prstGeom>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76054" y="2251878"/>
            <a:ext cx="4775075" cy="2172391"/>
          </a:xfrm>
        </p:spPr>
        <p:txBody>
          <a:bodyPr>
            <a:normAutofit/>
          </a:bodyPr>
          <a:lstStyle/>
          <a:p>
            <a:r>
              <a:rPr lang="en-US" sz="2000" dirty="0">
                <a:solidFill>
                  <a:srgbClr val="FF0000"/>
                </a:solidFill>
              </a:rPr>
              <a:t>all tribes  do Not practice </a:t>
            </a:r>
            <a:br>
              <a:rPr lang="en-US" sz="2000" dirty="0">
                <a:solidFill>
                  <a:srgbClr val="FF0000"/>
                </a:solidFill>
              </a:rPr>
            </a:br>
            <a:br>
              <a:rPr lang="en-US" sz="2000" dirty="0">
                <a:solidFill>
                  <a:srgbClr val="FF0000"/>
                </a:solidFill>
              </a:rPr>
            </a:br>
            <a:r>
              <a:rPr lang="en-US" sz="2000" dirty="0">
                <a:solidFill>
                  <a:srgbClr val="FF0000"/>
                </a:solidFill>
              </a:rPr>
              <a:t>the same</a:t>
            </a:r>
            <a:br>
              <a:rPr lang="en-US" sz="2000" dirty="0">
                <a:solidFill>
                  <a:srgbClr val="FF0000"/>
                </a:solidFill>
              </a:rPr>
            </a:br>
            <a:br>
              <a:rPr lang="en-US" sz="2000" dirty="0">
                <a:solidFill>
                  <a:srgbClr val="FF0000"/>
                </a:solidFill>
              </a:rPr>
            </a:br>
            <a:r>
              <a:rPr lang="en-US" sz="2000" dirty="0">
                <a:solidFill>
                  <a:srgbClr val="FF0000"/>
                </a:solidFill>
              </a:rPr>
              <a:t>ceremonies, customs and beliefs</a:t>
            </a:r>
          </a:p>
        </p:txBody>
      </p:sp>
    </p:spTree>
    <p:extLst>
      <p:ext uri="{BB962C8B-B14F-4D97-AF65-F5344CB8AC3E}">
        <p14:creationId xmlns:p14="http://schemas.microsoft.com/office/powerpoint/2010/main" val="17618210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a:t>Northern Cheyenne Practices</a:t>
            </a:r>
          </a:p>
        </p:txBody>
      </p:sp>
      <p:sp>
        <p:nvSpPr>
          <p:cNvPr id="3" name="Content Placeholder 2"/>
          <p:cNvSpPr>
            <a:spLocks noGrp="1"/>
          </p:cNvSpPr>
          <p:nvPr>
            <p:ph idx="1"/>
          </p:nvPr>
        </p:nvSpPr>
        <p:spPr>
          <a:xfrm>
            <a:off x="731520" y="2014194"/>
            <a:ext cx="5364480" cy="3849624"/>
          </a:xfrm>
        </p:spPr>
        <p:txBody>
          <a:bodyPr/>
          <a:lstStyle/>
          <a:p>
            <a:r>
              <a:rPr lang="en-US" sz="3600" dirty="0"/>
              <a:t>Traditional Sweat</a:t>
            </a:r>
          </a:p>
          <a:p>
            <a:r>
              <a:rPr lang="en-US" sz="3600" dirty="0"/>
              <a:t>Sundance</a:t>
            </a:r>
          </a:p>
          <a:p>
            <a:r>
              <a:rPr lang="en-US" sz="3600" dirty="0"/>
              <a:t>Peyote Meetings</a:t>
            </a:r>
          </a:p>
          <a:p>
            <a:r>
              <a:rPr lang="en-US" sz="3600" dirty="0"/>
              <a:t>Daily prayer/meditation</a:t>
            </a:r>
          </a:p>
          <a:p>
            <a:r>
              <a:rPr lang="en-US" sz="3600" dirty="0"/>
              <a:t>Fasting</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245360"/>
            <a:ext cx="5470241" cy="2987040"/>
          </a:xfrm>
          <a:prstGeom prst="rect">
            <a:avLst/>
          </a:prstGeom>
        </p:spPr>
      </p:pic>
    </p:spTree>
    <p:extLst>
      <p:ext uri="{BB962C8B-B14F-4D97-AF65-F5344CB8AC3E}">
        <p14:creationId xmlns:p14="http://schemas.microsoft.com/office/powerpoint/2010/main" val="4069006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1481" r="11481"/>
          <a:stretch>
            <a:fillRect/>
          </a:stretch>
        </p:blipFill>
        <p:spPr>
          <a:xfrm>
            <a:off x="228599" y="314342"/>
            <a:ext cx="7603837" cy="6305914"/>
          </a:xfrm>
        </p:spPr>
      </p:pic>
      <p:sp>
        <p:nvSpPr>
          <p:cNvPr id="3" name="Title 2"/>
          <p:cNvSpPr>
            <a:spLocks noGrp="1"/>
          </p:cNvSpPr>
          <p:nvPr>
            <p:ph type="title"/>
          </p:nvPr>
        </p:nvSpPr>
        <p:spPr/>
        <p:txBody>
          <a:bodyPr/>
          <a:lstStyle/>
          <a:p>
            <a:pPr algn="ctr"/>
            <a:r>
              <a:rPr lang="en-US" sz="4400" dirty="0">
                <a:solidFill>
                  <a:srgbClr val="FF0000"/>
                </a:solidFill>
              </a:rPr>
              <a:t>Traditional </a:t>
            </a:r>
            <a:br>
              <a:rPr lang="en-US" sz="4400" dirty="0">
                <a:solidFill>
                  <a:srgbClr val="FF0000"/>
                </a:solidFill>
              </a:rPr>
            </a:br>
            <a:r>
              <a:rPr lang="en-US" sz="4400" dirty="0">
                <a:solidFill>
                  <a:srgbClr val="FF0000"/>
                </a:solidFill>
              </a:rPr>
              <a:t>Sweats</a:t>
            </a:r>
          </a:p>
        </p:txBody>
      </p:sp>
      <p:sp>
        <p:nvSpPr>
          <p:cNvPr id="4" name="Text Placeholder 3"/>
          <p:cNvSpPr>
            <a:spLocks noGrp="1"/>
          </p:cNvSpPr>
          <p:nvPr>
            <p:ph type="body" sz="half" idx="2"/>
          </p:nvPr>
        </p:nvSpPr>
        <p:spPr>
          <a:xfrm>
            <a:off x="8477250" y="2161309"/>
            <a:ext cx="3144774" cy="4257963"/>
          </a:xfrm>
        </p:spPr>
        <p:txBody>
          <a:bodyPr>
            <a:normAutofit/>
          </a:bodyPr>
          <a:lstStyle/>
          <a:p>
            <a:r>
              <a:rPr lang="en-US" dirty="0"/>
              <a:t>NC Tribe practices sweats where men and women sweat together, clothes are worn.  </a:t>
            </a:r>
          </a:p>
          <a:p>
            <a:r>
              <a:rPr lang="en-US" dirty="0"/>
              <a:t>Cleansing ceremony with sharing stories, singing and prayer while inside the lodge. </a:t>
            </a:r>
          </a:p>
          <a:p>
            <a:r>
              <a:rPr lang="en-US" dirty="0"/>
              <a:t>Hot rocks placed from fire inside sweat lodge and water is poured on rocks.</a:t>
            </a:r>
          </a:p>
          <a:p>
            <a:r>
              <a:rPr lang="en-US" dirty="0"/>
              <a:t>Usually consists of 4 rounds of prayer.  Meal is provided afterwards.</a:t>
            </a:r>
          </a:p>
        </p:txBody>
      </p:sp>
    </p:spTree>
    <p:extLst>
      <p:ext uri="{BB962C8B-B14F-4D97-AF65-F5344CB8AC3E}">
        <p14:creationId xmlns:p14="http://schemas.microsoft.com/office/powerpoint/2010/main" val="1477452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0036" r="10036"/>
          <a:stretch>
            <a:fillRect/>
          </a:stretch>
        </p:blipFill>
        <p:spPr/>
      </p:pic>
      <p:sp>
        <p:nvSpPr>
          <p:cNvPr id="3" name="Title 2"/>
          <p:cNvSpPr>
            <a:spLocks noGrp="1"/>
          </p:cNvSpPr>
          <p:nvPr>
            <p:ph type="title"/>
          </p:nvPr>
        </p:nvSpPr>
        <p:spPr/>
        <p:txBody>
          <a:bodyPr/>
          <a:lstStyle/>
          <a:p>
            <a:pPr algn="ctr"/>
            <a:r>
              <a:rPr lang="en-US" dirty="0"/>
              <a:t>Sweat Lodge</a:t>
            </a:r>
          </a:p>
        </p:txBody>
      </p:sp>
      <p:sp>
        <p:nvSpPr>
          <p:cNvPr id="4" name="Text Placeholder 3"/>
          <p:cNvSpPr>
            <a:spLocks noGrp="1"/>
          </p:cNvSpPr>
          <p:nvPr>
            <p:ph type="body" sz="half" idx="2"/>
          </p:nvPr>
        </p:nvSpPr>
        <p:spPr/>
        <p:txBody>
          <a:bodyPr>
            <a:normAutofit lnSpcReduction="10000"/>
          </a:bodyPr>
          <a:lstStyle/>
          <a:p>
            <a:endParaRPr lang="en-US" sz="2800" dirty="0"/>
          </a:p>
          <a:p>
            <a:endParaRPr lang="en-US" sz="2800" dirty="0"/>
          </a:p>
          <a:p>
            <a:r>
              <a:rPr lang="en-US" sz="2800" dirty="0"/>
              <a:t>Navajo sweat lodge.</a:t>
            </a:r>
          </a:p>
          <a:p>
            <a:r>
              <a:rPr lang="en-US" sz="2800" dirty="0"/>
              <a:t>Most sweats for all tribes are followed by a meal and fellowship.</a:t>
            </a:r>
          </a:p>
          <a:p>
            <a:endParaRPr lang="en-US" sz="2800" dirty="0"/>
          </a:p>
        </p:txBody>
      </p:sp>
    </p:spTree>
    <p:extLst>
      <p:ext uri="{BB962C8B-B14F-4D97-AF65-F5344CB8AC3E}">
        <p14:creationId xmlns:p14="http://schemas.microsoft.com/office/powerpoint/2010/main" val="3471524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Sweat Lodge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831" y="415767"/>
            <a:ext cx="4827040" cy="3177892"/>
          </a:xfrm>
        </p:spPr>
      </p:pic>
      <p:sp>
        <p:nvSpPr>
          <p:cNvPr id="4" name="Text Placeholder 3"/>
          <p:cNvSpPr>
            <a:spLocks noGrp="1"/>
          </p:cNvSpPr>
          <p:nvPr>
            <p:ph type="body" sz="half" idx="2"/>
          </p:nvPr>
        </p:nvSpPr>
        <p:spPr/>
        <p:txBody>
          <a:bodyPr/>
          <a:lstStyle/>
          <a:p>
            <a:r>
              <a:rPr lang="en-US" dirty="0"/>
              <a:t>Sweat lodges can be located any where.</a:t>
            </a:r>
          </a:p>
          <a:p>
            <a:r>
              <a:rPr lang="en-US" dirty="0"/>
              <a:t>Sweats happen during anytime of the year.</a:t>
            </a:r>
          </a:p>
          <a:p>
            <a:r>
              <a:rPr lang="en-US" dirty="0"/>
              <a:t>Integral part of healing for people suffering from PTSS, substance abuse recovery, spiritual well being.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593659"/>
            <a:ext cx="4937760" cy="2868232"/>
          </a:xfrm>
          <a:prstGeom prst="rect">
            <a:avLst/>
          </a:prstGeom>
        </p:spPr>
      </p:pic>
    </p:spTree>
    <p:extLst>
      <p:ext uri="{BB962C8B-B14F-4D97-AF65-F5344CB8AC3E}">
        <p14:creationId xmlns:p14="http://schemas.microsoft.com/office/powerpoint/2010/main" val="1075960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9811" r="9811"/>
          <a:stretch>
            <a:fillRect/>
          </a:stretch>
        </p:blipFill>
        <p:spPr>
          <a:xfrm>
            <a:off x="746759" y="603504"/>
            <a:ext cx="7076291" cy="5868416"/>
          </a:xfrm>
        </p:spPr>
      </p:pic>
      <p:sp>
        <p:nvSpPr>
          <p:cNvPr id="3" name="Title 2"/>
          <p:cNvSpPr>
            <a:spLocks noGrp="1"/>
          </p:cNvSpPr>
          <p:nvPr>
            <p:ph type="title"/>
          </p:nvPr>
        </p:nvSpPr>
        <p:spPr/>
        <p:txBody>
          <a:bodyPr/>
          <a:lstStyle/>
          <a:p>
            <a:pPr algn="ctr"/>
            <a:br>
              <a:rPr lang="en-US" dirty="0"/>
            </a:br>
            <a:r>
              <a:rPr lang="en-US" sz="4800" dirty="0">
                <a:solidFill>
                  <a:srgbClr val="FF0000"/>
                </a:solidFill>
              </a:rPr>
              <a:t>Sundance</a:t>
            </a:r>
          </a:p>
        </p:txBody>
      </p:sp>
      <p:sp>
        <p:nvSpPr>
          <p:cNvPr id="4" name="Text Placeholder 3"/>
          <p:cNvSpPr>
            <a:spLocks noGrp="1"/>
          </p:cNvSpPr>
          <p:nvPr>
            <p:ph type="body" sz="half" idx="2"/>
          </p:nvPr>
        </p:nvSpPr>
        <p:spPr/>
        <p:txBody>
          <a:bodyPr>
            <a:noAutofit/>
          </a:bodyPr>
          <a:lstStyle/>
          <a:p>
            <a:r>
              <a:rPr lang="en-US" sz="2000" dirty="0"/>
              <a:t>Yearly event, may be more than one per year. </a:t>
            </a:r>
          </a:p>
          <a:p>
            <a:r>
              <a:rPr lang="en-US" sz="2000" dirty="0"/>
              <a:t>Fasting for 3 days: praying, singing and dancing for many different reasons.  Personal need or for sick family member.</a:t>
            </a:r>
          </a:p>
          <a:p>
            <a:r>
              <a:rPr lang="en-US" sz="2000" dirty="0"/>
              <a:t>NC tribe usually 4 times.  More if needed for health issues.</a:t>
            </a:r>
          </a:p>
        </p:txBody>
      </p:sp>
    </p:spTree>
    <p:extLst>
      <p:ext uri="{BB962C8B-B14F-4D97-AF65-F5344CB8AC3E}">
        <p14:creationId xmlns:p14="http://schemas.microsoft.com/office/powerpoint/2010/main" val="4696008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NE.pptx" id="{5330A5D3-B581-4B4A-9313-9275B6EF2E52}" vid="{516C64E9-C0AA-46DA-9991-9C0EC881A8B4}"/>
    </a:ext>
  </a:extLst>
</a:theme>
</file>

<file path=docProps/app.xml><?xml version="1.0" encoding="utf-8"?>
<Properties xmlns="http://schemas.openxmlformats.org/officeDocument/2006/extended-properties" xmlns:vt="http://schemas.openxmlformats.org/officeDocument/2006/docPropsVTypes">
  <Template>Floral flourish</Template>
  <TotalTime>0</TotalTime>
  <Words>1284</Words>
  <Application>Microsoft Office PowerPoint</Application>
  <PresentationFormat>Widescreen</PresentationFormat>
  <Paragraphs>118</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Avenir Next LT Pro</vt:lpstr>
      <vt:lpstr>Avenir Next LT Pro Light</vt:lpstr>
      <vt:lpstr>Garamond</vt:lpstr>
      <vt:lpstr>Wingdings</vt:lpstr>
      <vt:lpstr>SavonVTI</vt:lpstr>
      <vt:lpstr>Native American Prayer and Smudging</vt:lpstr>
      <vt:lpstr>My name is Gina Littlewolf-Millegan and I am a member of the Northern Cheyenne Tribe.  My Cheyenne name is Kills Night Woman, Taa'évena'hané'e</vt:lpstr>
      <vt:lpstr>Federal and State Recognized Tribes</vt:lpstr>
      <vt:lpstr>all tribes  do Not practice   the same  ceremonies, customs and beliefs</vt:lpstr>
      <vt:lpstr>Northern Cheyenne Practices</vt:lpstr>
      <vt:lpstr>Traditional  Sweats</vt:lpstr>
      <vt:lpstr>Sweat Lodge</vt:lpstr>
      <vt:lpstr>Sweat Lodge</vt:lpstr>
      <vt:lpstr> Sundance</vt:lpstr>
      <vt:lpstr>Cheyenne Sundance</vt:lpstr>
      <vt:lpstr>Northern Cheyenne Sundance</vt:lpstr>
      <vt:lpstr>Sacred Hat Bundle and Sacred Hat Keeper</vt:lpstr>
      <vt:lpstr>Peyote Meetings </vt:lpstr>
      <vt:lpstr>Half-Moon fireplace:</vt:lpstr>
      <vt:lpstr>Cross-Fire fireplace:</vt:lpstr>
      <vt:lpstr>PowerPoint Presentation</vt:lpstr>
      <vt:lpstr>PowerPoint Presentation</vt:lpstr>
      <vt:lpstr>PowerPoint Presentation</vt:lpstr>
      <vt:lpstr>PowerPoint Presentation</vt:lpstr>
      <vt:lpstr>Fasting</vt:lpstr>
      <vt:lpstr> There are four main medicines:</vt:lpstr>
      <vt:lpstr> Sweet Grass</vt:lpstr>
      <vt:lpstr>Sage</vt:lpstr>
      <vt:lpstr>Cedar</vt:lpstr>
      <vt:lpstr>PowerPoint Presentation</vt:lpstr>
      <vt:lpstr>Tobacco</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2022-10-05T22:35:03Z</dcterms:created>
  <dcterms:modified xsi:type="dcterms:W3CDTF">2022-11-07T22:35:04Z</dcterms:modified>
</cp:coreProperties>
</file>